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6" r:id="rId3"/>
    <p:sldId id="257" r:id="rId4"/>
    <p:sldId id="258" r:id="rId5"/>
    <p:sldId id="260" r:id="rId6"/>
    <p:sldId id="259" r:id="rId7"/>
    <p:sldId id="265" r:id="rId8"/>
    <p:sldId id="261" r:id="rId9"/>
    <p:sldId id="264" r:id="rId10"/>
    <p:sldId id="262" r:id="rId11"/>
    <p:sldId id="266" r:id="rId12"/>
    <p:sldId id="263" r:id="rId13"/>
    <p:sldId id="269" r:id="rId14"/>
    <p:sldId id="267" r:id="rId15"/>
    <p:sldId id="271" r:id="rId16"/>
    <p:sldId id="270" r:id="rId17"/>
    <p:sldId id="272" r:id="rId18"/>
    <p:sldId id="273" r:id="rId19"/>
    <p:sldId id="277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jpg>
</file>

<file path=ppt/media/image4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19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325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00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01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631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043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53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47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1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6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50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36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155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6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4.jpg"/><Relationship Id="rId6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4.jpg"/><Relationship Id="rId6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Business with the Third World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65"/>
    </mc:Choice>
    <mc:Fallback>
      <p:transition spd="slow" advTm="5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9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88"/>
    </mc:Choice>
    <mc:Fallback xmlns="">
      <p:transition spd="slow" advTm="1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So, people in affluent nations did not do what utilitarianism obligates them to do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5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75"/>
    </mc:Choice>
    <mc:Fallback xmlns="">
      <p:transition spd="slow" advTm="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Affluent people, businesses, and governments have a responsibility to care for the needy, which they are failing to meet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9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27"/>
    </mc:Choice>
    <mc:Fallback xmlns="">
      <p:transition spd="slow" advTm="13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25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8"/>
    </mc:Choice>
    <mc:Fallback>
      <p:transition spd="slow" advTm="3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Labor is cheaper in India than the US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9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05"/>
    </mc:Choice>
    <mc:Fallback>
      <p:transition spd="slow" advTm="17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9"/>
            <a:ext cx="11084071" cy="535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  <a:endParaRPr lang="en-US" sz="2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28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14"/>
    </mc:Choice>
    <mc:Fallback>
      <p:transition spd="slow" advTm="18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1084071" cy="5815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  <a:endParaRPr lang="en-US" sz="2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some sellers advertise that their products are “sweatshop free”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99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16"/>
    </mc:Choice>
    <mc:Fallback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8875065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Paul Krugman</a:t>
            </a:r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1997 “In Praise of Cheap Labor”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007" y="901700"/>
            <a:ext cx="2540000" cy="2540000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830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69"/>
    </mc:Choice>
    <mc:Fallback>
      <p:transition spd="slow"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“In Praise of Cheap Labor”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0998346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“And </a:t>
            </a:r>
            <a:r>
              <a:rPr lang="en-US" sz="4800" dirty="0"/>
              <a:t>yet, wherever the new export industries have grown, there has been measurable improvement in the lives of ordinary </a:t>
            </a:r>
            <a:r>
              <a:rPr lang="en-US" sz="4800" dirty="0" smtClean="0"/>
              <a:t>people”</a:t>
            </a:r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While fat-cat capitalists might benefit from globalization, the biggest beneficiaries are, yes, Third World </a:t>
            </a:r>
            <a:r>
              <a:rPr lang="en-US" sz="4800" dirty="0" smtClean="0"/>
              <a:t>workers”</a:t>
            </a:r>
            <a:endParaRPr lang="en-US" sz="4800" dirty="0" smtClean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82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21"/>
    </mc:Choice>
    <mc:Fallback>
      <p:transition spd="slow" advTm="2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617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1"/>
    </mc:Choice>
    <mc:Fallback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130" y="1284804"/>
            <a:ext cx="11307908" cy="425874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</a:t>
            </a:r>
            <a:r>
              <a:rPr lang="en-US" u="sng" dirty="0" smtClean="0"/>
              <a:t>Third World</a:t>
            </a:r>
            <a:r>
              <a:rPr lang="en-US" dirty="0" smtClean="0"/>
              <a:t> is the </a:t>
            </a:r>
            <a:r>
              <a:rPr lang="en-US" dirty="0"/>
              <a:t>developing countries of Asia, Africa, and Latin </a:t>
            </a:r>
            <a:r>
              <a:rPr lang="en-US" dirty="0" smtClean="0"/>
              <a:t>America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9492" y="1766372"/>
            <a:ext cx="2691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(Oxford English Dictionary)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605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91"/>
    </mc:Choice>
    <mc:Fallback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Several thousand people made a living by rummaging through garbage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A scavenger made about $10 per day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by turning </a:t>
            </a:r>
            <a:r>
              <a:rPr lang="en-US" sz="4800" dirty="0">
                <a:latin typeface="+mj-lt"/>
                <a:ea typeface="+mj-ea"/>
                <a:cs typeface="+mj-cs"/>
              </a:rPr>
              <a:t>in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recyclables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764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61"/>
    </mc:Choice>
    <mc:Fallback>
      <p:transition spd="slow" advTm="28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0"/>
            <a:ext cx="8236096" cy="1357313"/>
          </a:xfrm>
        </p:spPr>
        <p:txBody>
          <a:bodyPr/>
          <a:lstStyle/>
          <a:p>
            <a:r>
              <a:rPr lang="en-US" dirty="0" smtClean="0"/>
              <a:t>Review </a:t>
            </a:r>
            <a:r>
              <a:rPr lang="en-US" smtClean="0"/>
              <a:t>of 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800" dirty="0" smtClean="0">
                <a:latin typeface="+mj-lt"/>
              </a:rPr>
              <a:t>When multiple actions are available, utilitarianism obligates the individual to take the action that </a:t>
            </a:r>
          </a:p>
          <a:p>
            <a:r>
              <a:rPr lang="en-US" sz="4800" dirty="0">
                <a:latin typeface="+mj-lt"/>
              </a:rPr>
              <a:t>	</a:t>
            </a:r>
            <a:r>
              <a:rPr lang="en-US" sz="4800" i="1" dirty="0" smtClean="0">
                <a:latin typeface="+mj-lt"/>
              </a:rPr>
              <a:t>maximizes net aggregate </a:t>
            </a:r>
            <a:r>
              <a:rPr lang="en-US" sz="4800" i="1" dirty="0">
                <a:latin typeface="+mj-lt"/>
              </a:rPr>
              <a:t>happiness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1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98"/>
    </mc:Choice>
    <mc:Fallback>
      <p:transition spd="slow" advTm="28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9"/>
    </mc:Choice>
    <mc:Fallback xmlns="">
      <p:transition spd="slow" advTm="4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4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8"/>
    </mc:Choice>
    <mc:Fallback xmlns="">
      <p:transition spd="slow" advTm="5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1971 author of</a:t>
            </a:r>
          </a:p>
          <a:p>
            <a:pPr algn="l"/>
            <a:r>
              <a:rPr lang="en-US" sz="4800" dirty="0" smtClean="0"/>
              <a:t>	“Famine, Affluence, and Morality”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2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04"/>
    </mc:Choice>
    <mc:Fallback xmlns="">
      <p:transition spd="slow" advTm="10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8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10"/>
    </mc:Choice>
    <mc:Fallback xmlns="">
      <p:transition spd="slow" advTm="13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refugees” 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85"/>
    </mc:Choice>
    <mc:Fallback xmlns="">
      <p:transition spd="slow" advTm="10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refugees” 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“Australia </a:t>
            </a:r>
            <a:r>
              <a:rPr lang="en-US" sz="4800" dirty="0"/>
              <a:t>is another country which, on a per capita basis, is well up in the "aid to Bengal" table. Australia's aid, however, amounts to less than one-twelfth of the cost of Sydney's new opera </a:t>
            </a:r>
            <a:r>
              <a:rPr lang="en-US" sz="4800" dirty="0" smtClean="0"/>
              <a:t>house.”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87"/>
    </mc:Choice>
    <mc:Fallback xmlns="">
      <p:transition spd="slow" advTm="16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512</Words>
  <Application>Microsoft Macintosh PowerPoint</Application>
  <PresentationFormat>Widescreen</PresentationFormat>
  <Paragraphs>71</Paragraphs>
  <Slides>20</Slides>
  <Notes>15</Notes>
  <HiddenSlides>0</HiddenSlides>
  <MMClips>20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Business with the Third World</vt:lpstr>
      <vt:lpstr>The Third World is the developing countries of Asia, Africa, and Latin America </vt:lpstr>
      <vt:lpstr>Review of Utilitarianism</vt:lpstr>
      <vt:lpstr>Peter Singer</vt:lpstr>
      <vt:lpstr>Peter Singer</vt:lpstr>
      <vt:lpstr>Peter Singer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International Markets</vt:lpstr>
      <vt:lpstr>International Markets</vt:lpstr>
      <vt:lpstr>International Markets</vt:lpstr>
      <vt:lpstr>International Markets</vt:lpstr>
      <vt:lpstr>International Markets</vt:lpstr>
      <vt:lpstr>“In Praise of Cheap Labor”</vt:lpstr>
      <vt:lpstr>“In Praise of Cheap Labor”</vt:lpstr>
      <vt:lpstr>“In Praise of Cheap Labor”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118</cp:revision>
  <dcterms:created xsi:type="dcterms:W3CDTF">2018-10-07T18:52:30Z</dcterms:created>
  <dcterms:modified xsi:type="dcterms:W3CDTF">2018-11-03T17:25:04Z</dcterms:modified>
</cp:coreProperties>
</file>

<file path=docProps/thumbnail.jpeg>
</file>